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65" r:id="rId3"/>
    <p:sldId id="257" r:id="rId4"/>
    <p:sldId id="258" r:id="rId5"/>
    <p:sldId id="259" r:id="rId6"/>
    <p:sldId id="260" r:id="rId7"/>
    <p:sldId id="261" r:id="rId8"/>
    <p:sldId id="262" r:id="rId9"/>
    <p:sldId id="263" r:id="rId10"/>
    <p:sldId id="264"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1" d="100"/>
          <a:sy n="51" d="100"/>
        </p:scale>
        <p:origin x="-1243"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F74921D-6C4A-45CF-A30E-08C74AFE755C}" type="datetimeFigureOut">
              <a:rPr lang="en-US" smtClean="0"/>
              <a:t>1/19/2021</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6EDE213-540F-4863-9981-6EFD65FFC29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F74921D-6C4A-45CF-A30E-08C74AFE755C}" type="datetimeFigureOut">
              <a:rPr lang="en-US" smtClean="0"/>
              <a:t>1/19/2021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6EDE213-540F-4863-9981-6EFD65FFC29F}"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F74921D-6C4A-45CF-A30E-08C74AFE755C}" type="datetimeFigureOut">
              <a:rPr lang="en-US" smtClean="0"/>
              <a:t>1/19/2021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6EDE213-540F-4863-9981-6EFD65FFC29F}"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F74921D-6C4A-45CF-A30E-08C74AFE755C}" type="datetimeFigureOut">
              <a:rPr lang="en-US" smtClean="0"/>
              <a:t>1/19/2021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6EDE213-540F-4863-9981-6EFD65FFC29F}"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F74921D-6C4A-45CF-A30E-08C74AFE755C}" type="datetimeFigureOut">
              <a:rPr lang="en-US" smtClean="0"/>
              <a:t>1/19/2021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56EDE213-540F-4863-9981-6EFD65FFC29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F74921D-6C4A-45CF-A30E-08C74AFE755C}" type="datetimeFigureOut">
              <a:rPr lang="en-US" smtClean="0"/>
              <a:t>1/19/2021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56EDE213-540F-4863-9981-6EFD65FFC29F}"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F74921D-6C4A-45CF-A30E-08C74AFE755C}" type="datetimeFigureOut">
              <a:rPr lang="en-US" smtClean="0"/>
              <a:t>1/19/2021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56EDE213-540F-4863-9981-6EFD65FFC29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EF74921D-6C4A-45CF-A30E-08C74AFE755C}" type="datetimeFigureOut">
              <a:rPr lang="en-US" smtClean="0"/>
              <a:t>1/19/2021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6EDE213-540F-4863-9981-6EFD65FFC29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F74921D-6C4A-45CF-A30E-08C74AFE755C}" type="datetimeFigureOut">
              <a:rPr lang="en-US" smtClean="0"/>
              <a:t>1/19/2021</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6EDE213-540F-4863-9981-6EFD65FFC29F}"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F74921D-6C4A-45CF-A30E-08C74AFE755C}" type="datetimeFigureOut">
              <a:rPr lang="en-US" smtClean="0"/>
              <a:t>1/19/2021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6EDE213-540F-4863-9981-6EFD65FFC29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F74921D-6C4A-45CF-A30E-08C74AFE755C}" type="datetimeFigureOut">
              <a:rPr lang="en-US" smtClean="0"/>
              <a:t>1/19/2021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6EDE213-540F-4863-9981-6EFD65FFC29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F74921D-6C4A-45CF-A30E-08C74AFE755C}" type="datetimeFigureOut">
              <a:rPr lang="en-US" smtClean="0"/>
              <a:t>1/19/2021</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6EDE213-540F-4863-9981-6EFD65FFC29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1"/>
            <a:ext cx="7772400" cy="762000"/>
          </a:xfrm>
        </p:spPr>
        <p:txBody>
          <a:bodyPr>
            <a:normAutofit fontScale="90000"/>
          </a:bodyPr>
          <a:lstStyle/>
          <a:p>
            <a:endParaRPr lang="en-US" dirty="0"/>
          </a:p>
        </p:txBody>
      </p:sp>
      <p:sp>
        <p:nvSpPr>
          <p:cNvPr id="3" name="Subtitle 2"/>
          <p:cNvSpPr>
            <a:spLocks noGrp="1"/>
          </p:cNvSpPr>
          <p:nvPr>
            <p:ph type="subTitle" idx="1"/>
          </p:nvPr>
        </p:nvSpPr>
        <p:spPr>
          <a:xfrm>
            <a:off x="1371600" y="1447800"/>
            <a:ext cx="6400800" cy="4191000"/>
          </a:xfrm>
        </p:spPr>
        <p:txBody>
          <a:bodyPr>
            <a:normAutofit/>
          </a:bodyPr>
          <a:lstStyle/>
          <a:p>
            <a:pPr algn="ctr"/>
            <a:r>
              <a:rPr lang="en-US" sz="4000" b="1" dirty="0" smtClean="0">
                <a:solidFill>
                  <a:schemeClr val="tx1"/>
                </a:solidFill>
                <a:latin typeface="Times New Roman" pitchFamily="18" charset="0"/>
                <a:cs typeface="Times New Roman" pitchFamily="18" charset="0"/>
              </a:rPr>
              <a:t>INTERNATIONAL MARKETING MANAGEMENT</a:t>
            </a:r>
            <a:endParaRPr lang="en-US" sz="36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1"/>
            <a:ext cx="7772400" cy="762000"/>
          </a:xfrm>
        </p:spPr>
        <p:txBody>
          <a:bodyPr>
            <a:noAutofit/>
          </a:bodyPr>
          <a:lstStyle/>
          <a:p>
            <a:pPr algn="ctr"/>
            <a:r>
              <a:rPr lang="en-US" sz="2400" dirty="0" smtClean="0">
                <a:solidFill>
                  <a:schemeClr val="tx1"/>
                </a:solidFill>
                <a:latin typeface="Times New Roman" pitchFamily="18" charset="0"/>
                <a:cs typeface="Times New Roman" pitchFamily="18" charset="0"/>
              </a:rPr>
              <a:t>INTERNATIONAL MARKETING MANAGEMENT</a:t>
            </a:r>
            <a:endParaRPr lang="en-US" sz="2400" dirty="0">
              <a:solidFill>
                <a:schemeClr val="tx1"/>
              </a:solidFill>
              <a:latin typeface="Times New Roman" pitchFamily="18" charset="0"/>
              <a:cs typeface="Times New Roman" pitchFamily="18" charset="0"/>
            </a:endParaRPr>
          </a:p>
        </p:txBody>
      </p:sp>
      <p:sp>
        <p:nvSpPr>
          <p:cNvPr id="3" name="Subtitle 2"/>
          <p:cNvSpPr>
            <a:spLocks noGrp="1"/>
          </p:cNvSpPr>
          <p:nvPr>
            <p:ph type="subTitle" idx="1"/>
          </p:nvPr>
        </p:nvSpPr>
        <p:spPr>
          <a:xfrm>
            <a:off x="1371600" y="1447800"/>
            <a:ext cx="6400800" cy="4191000"/>
          </a:xfrm>
        </p:spPr>
        <p:txBody>
          <a:bodyPr>
            <a:normAutofit/>
          </a:bodyPr>
          <a:lstStyle/>
          <a:p>
            <a:pPr algn="just"/>
            <a:r>
              <a:rPr lang="en-US" dirty="0" smtClean="0">
                <a:solidFill>
                  <a:schemeClr val="tx1"/>
                </a:solidFill>
                <a:latin typeface="Times New Roman" pitchFamily="18" charset="0"/>
                <a:cs typeface="Times New Roman" pitchFamily="18" charset="0"/>
              </a:rPr>
              <a:t>			According  to the American</a:t>
            </a:r>
            <a:r>
              <a:rPr lang="en-US" dirty="0">
                <a:solidFill>
                  <a:schemeClr val="tx1"/>
                </a:solidFill>
                <a:latin typeface="Times New Roman" pitchFamily="18" charset="0"/>
                <a:cs typeface="Times New Roman" pitchFamily="18" charset="0"/>
              </a:rPr>
              <a:t> Marketing Association (AMA) “international marketing is the multinational process of planning and executing the conception, pricing, promotion and distribution of ideas, goods, and services to create exchanges that satisfy individual and organizational objectives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1"/>
            <a:ext cx="7772400" cy="762000"/>
          </a:xfrm>
        </p:spPr>
        <p:txBody>
          <a:bodyPr>
            <a:normAutofit/>
          </a:bodyPr>
          <a:lstStyle/>
          <a:p>
            <a:pPr algn="ctr"/>
            <a:r>
              <a:rPr lang="en-US" sz="4000" dirty="0">
                <a:latin typeface="Times New Roman" pitchFamily="18" charset="0"/>
                <a:cs typeface="Times New Roman" pitchFamily="18" charset="0"/>
              </a:rPr>
              <a:t>International orientation</a:t>
            </a:r>
          </a:p>
        </p:txBody>
      </p:sp>
      <p:sp>
        <p:nvSpPr>
          <p:cNvPr id="3" name="Subtitle 2"/>
          <p:cNvSpPr>
            <a:spLocks noGrp="1"/>
          </p:cNvSpPr>
          <p:nvPr>
            <p:ph type="subTitle" idx="1"/>
          </p:nvPr>
        </p:nvSpPr>
        <p:spPr>
          <a:xfrm>
            <a:off x="1371600" y="1447800"/>
            <a:ext cx="6400800" cy="4191000"/>
          </a:xfrm>
        </p:spPr>
        <p:txBody>
          <a:bodyPr>
            <a:normAutofit/>
          </a:bodyPr>
          <a:lstStyle/>
          <a:p>
            <a:pPr algn="just"/>
            <a:r>
              <a:rPr lang="en-US" sz="2800" dirty="0">
                <a:solidFill>
                  <a:schemeClr val="tx1"/>
                </a:solidFill>
                <a:latin typeface="Times New Roman" pitchFamily="18" charset="0"/>
                <a:cs typeface="Times New Roman" pitchFamily="18" charset="0"/>
              </a:rPr>
              <a:t>International orientation of an enterprise is defined as the intensity of international connectedness of an enterprise in terms of the presence of trade (imports, exports both goods and services) investments (inward and outward) and the degree of influence and control across borders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600"/>
            <a:ext cx="7772400" cy="762000"/>
          </a:xfrm>
        </p:spPr>
        <p:txBody>
          <a:bodyPr>
            <a:normAutofit fontScale="90000"/>
          </a:bodyPr>
          <a:lstStyle/>
          <a:p>
            <a:r>
              <a:rPr lang="en-US" u="sng" dirty="0" smtClean="0">
                <a:solidFill>
                  <a:schemeClr val="tx1"/>
                </a:solidFill>
                <a:latin typeface="Times New Roman" pitchFamily="18" charset="0"/>
                <a:cs typeface="Times New Roman" pitchFamily="18" charset="0"/>
              </a:rPr>
              <a:t>Global Business Strategies</a:t>
            </a:r>
            <a:endParaRPr lang="en-US" u="sng"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1447800"/>
            <a:ext cx="6400800" cy="4191000"/>
          </a:xfrm>
        </p:spPr>
        <p:txBody>
          <a:bodyPr>
            <a:normAutofit/>
          </a:bodyPr>
          <a:lstStyle/>
          <a:p>
            <a:r>
              <a:rPr lang="en-US" dirty="0" smtClean="0">
                <a:solidFill>
                  <a:schemeClr val="tx1"/>
                </a:solidFill>
                <a:latin typeface="Times New Roman" pitchFamily="18" charset="0"/>
                <a:cs typeface="Times New Roman" pitchFamily="18" charset="0"/>
              </a:rPr>
              <a:t>In Four Basic Global Business Strategies:</a:t>
            </a:r>
          </a:p>
          <a:p>
            <a:r>
              <a:rPr lang="en-US" dirty="0" smtClean="0">
                <a:solidFill>
                  <a:schemeClr val="tx1"/>
                </a:solidFill>
                <a:latin typeface="Times New Roman" pitchFamily="18" charset="0"/>
                <a:cs typeface="Times New Roman" pitchFamily="18" charset="0"/>
              </a:rPr>
              <a:t>Export, </a:t>
            </a:r>
          </a:p>
          <a:p>
            <a:r>
              <a:rPr lang="en-US" dirty="0" smtClean="0">
                <a:solidFill>
                  <a:schemeClr val="tx1"/>
                </a:solidFill>
                <a:latin typeface="Times New Roman" pitchFamily="18" charset="0"/>
                <a:cs typeface="Times New Roman" pitchFamily="18" charset="0"/>
              </a:rPr>
              <a:t>Standardization,</a:t>
            </a:r>
          </a:p>
          <a:p>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Multidomestic</a:t>
            </a:r>
            <a:r>
              <a:rPr lang="en-US" dirty="0" smtClean="0">
                <a:solidFill>
                  <a:schemeClr val="tx1"/>
                </a:solidFill>
                <a:latin typeface="Times New Roman" pitchFamily="18" charset="0"/>
                <a:cs typeface="Times New Roman" pitchFamily="18" charset="0"/>
              </a:rPr>
              <a:t>, </a:t>
            </a:r>
          </a:p>
          <a:p>
            <a:r>
              <a:rPr lang="en-US" dirty="0" smtClean="0">
                <a:solidFill>
                  <a:schemeClr val="tx1"/>
                </a:solidFill>
                <a:latin typeface="Times New Roman" pitchFamily="18" charset="0"/>
                <a:cs typeface="Times New Roman" pitchFamily="18" charset="0"/>
              </a:rPr>
              <a:t>Transnational. </a:t>
            </a:r>
          </a:p>
          <a:p>
            <a:r>
              <a:rPr lang="en-US" dirty="0" smtClean="0">
                <a:solidFill>
                  <a:schemeClr val="tx1"/>
                </a:solidFill>
                <a:latin typeface="Times New Roman" pitchFamily="18" charset="0"/>
                <a:cs typeface="Times New Roman" pitchFamily="18" charset="0"/>
              </a:rPr>
              <a:t>International</a:t>
            </a:r>
            <a:r>
              <a:rPr lang="en-US" dirty="0">
                <a:solidFill>
                  <a:schemeClr val="tx1"/>
                </a:solidFill>
                <a:latin typeface="Times New Roman" pitchFamily="18" charset="0"/>
                <a:cs typeface="Times New Roman" pitchFamily="18" charset="0"/>
              </a:rPr>
              <a:t> business strategies must balance local responsiveness and global integration</a:t>
            </a:r>
            <a:r>
              <a:rPr lang="en-US" dirty="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1"/>
            <a:ext cx="7772400" cy="762000"/>
          </a:xfrm>
        </p:spPr>
        <p:txBody>
          <a:bodyPr>
            <a:normAutofit fontScale="90000"/>
          </a:bodyPr>
          <a:lstStyle/>
          <a:p>
            <a:pPr algn="ctr"/>
            <a:r>
              <a:rPr lang="en-US" dirty="0" smtClean="0">
                <a:solidFill>
                  <a:schemeClr val="tx1"/>
                </a:solidFill>
                <a:latin typeface="Times New Roman" pitchFamily="18" charset="0"/>
                <a:cs typeface="Times New Roman" pitchFamily="18" charset="0"/>
              </a:rPr>
              <a:t>Advantage</a:t>
            </a:r>
            <a:endParaRPr lang="en-US" dirty="0"/>
          </a:p>
        </p:txBody>
      </p:sp>
      <p:sp>
        <p:nvSpPr>
          <p:cNvPr id="3" name="Subtitle 2"/>
          <p:cNvSpPr>
            <a:spLocks noGrp="1"/>
          </p:cNvSpPr>
          <p:nvPr>
            <p:ph type="subTitle" idx="1"/>
          </p:nvPr>
        </p:nvSpPr>
        <p:spPr>
          <a:xfrm>
            <a:off x="1371600" y="1447800"/>
            <a:ext cx="6400800" cy="4191000"/>
          </a:xfrm>
        </p:spPr>
        <p:txBody>
          <a:bodyPr>
            <a:normAutofit/>
          </a:bodyPr>
          <a:lstStyle/>
          <a:p>
            <a:pPr algn="just"/>
            <a:r>
              <a:rPr lang="en-US" dirty="0">
                <a:solidFill>
                  <a:schemeClr val="tx1"/>
                </a:solidFill>
                <a:latin typeface="Times New Roman" pitchFamily="18" charset="0"/>
                <a:cs typeface="Times New Roman" pitchFamily="18" charset="0"/>
              </a:rPr>
              <a:t>The internalization advantage says that there must be a gain from keeping the international expansion within the firm. ... Producing within the firm, rather than licensing to an outside firm, may make it easier for a firm to protect its assets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1"/>
            <a:ext cx="7772400" cy="762000"/>
          </a:xfrm>
        </p:spPr>
        <p:txBody>
          <a:bodyPr>
            <a:normAutofit fontScale="90000"/>
          </a:bodyPr>
          <a:lstStyle/>
          <a:p>
            <a:endParaRPr lang="en-US" dirty="0"/>
          </a:p>
        </p:txBody>
      </p:sp>
      <p:sp>
        <p:nvSpPr>
          <p:cNvPr id="3" name="Subtitle 2"/>
          <p:cNvSpPr>
            <a:spLocks noGrp="1"/>
          </p:cNvSpPr>
          <p:nvPr>
            <p:ph type="subTitle" idx="1"/>
          </p:nvPr>
        </p:nvSpPr>
        <p:spPr>
          <a:xfrm>
            <a:off x="1371600" y="1447800"/>
            <a:ext cx="6400800" cy="4191000"/>
          </a:xfrm>
        </p:spPr>
        <p:txBody>
          <a:bodyPr>
            <a:normAutofit/>
          </a:bodyPr>
          <a:lstStyle/>
          <a:p>
            <a:pPr algn="just"/>
            <a:r>
              <a:rPr lang="en-US" sz="3600" dirty="0" smtClean="0">
                <a:solidFill>
                  <a:schemeClr val="tx1"/>
                </a:solidFill>
                <a:latin typeface="Times New Roman" pitchFamily="18" charset="0"/>
                <a:cs typeface="Times New Roman" pitchFamily="18" charset="0"/>
              </a:rPr>
              <a:t>International marketing as the marketing of goods and service across the national borders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1"/>
            <a:ext cx="7772400" cy="762000"/>
          </a:xfrm>
        </p:spPr>
        <p:txBody>
          <a:bodyPr>
            <a:normAutofit fontScale="90000"/>
          </a:bodyPr>
          <a:lstStyle/>
          <a:p>
            <a:endParaRPr lang="en-US" dirty="0"/>
          </a:p>
        </p:txBody>
      </p:sp>
      <p:sp>
        <p:nvSpPr>
          <p:cNvPr id="3" name="Subtitle 2"/>
          <p:cNvSpPr>
            <a:spLocks noGrp="1"/>
          </p:cNvSpPr>
          <p:nvPr>
            <p:ph type="subTitle" idx="1"/>
          </p:nvPr>
        </p:nvSpPr>
        <p:spPr>
          <a:xfrm>
            <a:off x="1371600" y="1447800"/>
            <a:ext cx="6400800" cy="4724400"/>
          </a:xfrm>
        </p:spPr>
        <p:txBody>
          <a:bodyPr>
            <a:normAutofit/>
          </a:bodyPr>
          <a:lstStyle/>
          <a:p>
            <a:pPr algn="l"/>
            <a:r>
              <a:rPr lang="en-US" dirty="0" smtClean="0">
                <a:solidFill>
                  <a:schemeClr val="tx1"/>
                </a:solidFill>
                <a:latin typeface="Times New Roman" pitchFamily="18" charset="0"/>
                <a:cs typeface="Times New Roman" pitchFamily="18" charset="0"/>
              </a:rPr>
              <a:t>I Pull factors</a:t>
            </a:r>
          </a:p>
          <a:p>
            <a:pPr algn="l"/>
            <a:r>
              <a:rPr lang="en-US" dirty="0" smtClean="0">
                <a:solidFill>
                  <a:schemeClr val="tx1"/>
                </a:solidFill>
                <a:latin typeface="Times New Roman" pitchFamily="18" charset="0"/>
                <a:cs typeface="Times New Roman" pitchFamily="18" charset="0"/>
              </a:rPr>
              <a:t>II Push factors</a:t>
            </a:r>
          </a:p>
          <a:p>
            <a:pPr algn="l">
              <a:buFont typeface="Wingdings" pitchFamily="2" charset="2"/>
              <a:buChar char="v"/>
            </a:pPr>
            <a:r>
              <a:rPr lang="en-US" dirty="0" smtClean="0">
                <a:solidFill>
                  <a:schemeClr val="tx1"/>
                </a:solidFill>
                <a:latin typeface="Times New Roman" pitchFamily="18" charset="0"/>
                <a:cs typeface="Times New Roman" pitchFamily="18" charset="0"/>
              </a:rPr>
              <a:t>Profit motive</a:t>
            </a:r>
          </a:p>
          <a:p>
            <a:pPr algn="l">
              <a:buFont typeface="Wingdings" pitchFamily="2" charset="2"/>
              <a:buChar char="v"/>
            </a:pPr>
            <a:r>
              <a:rPr lang="en-US" dirty="0" smtClean="0">
                <a:solidFill>
                  <a:schemeClr val="tx1"/>
                </a:solidFill>
                <a:latin typeface="Times New Roman" pitchFamily="18" charset="0"/>
                <a:cs typeface="Times New Roman" pitchFamily="18" charset="0"/>
              </a:rPr>
              <a:t> Growth opportunities</a:t>
            </a:r>
          </a:p>
          <a:p>
            <a:pPr algn="l">
              <a:buFont typeface="Wingdings" pitchFamily="2" charset="2"/>
              <a:buChar char="v"/>
            </a:pPr>
            <a:r>
              <a:rPr lang="en-US" dirty="0" smtClean="0">
                <a:solidFill>
                  <a:schemeClr val="tx1"/>
                </a:solidFill>
                <a:latin typeface="Times New Roman" pitchFamily="18" charset="0"/>
                <a:cs typeface="Times New Roman" pitchFamily="18" charset="0"/>
              </a:rPr>
              <a:t> Domestic Market Constraints</a:t>
            </a:r>
          </a:p>
          <a:p>
            <a:pPr algn="l">
              <a:buFont typeface="Wingdings" pitchFamily="2" charset="2"/>
              <a:buChar char="v"/>
            </a:pPr>
            <a:r>
              <a:rPr lang="en-US" dirty="0" smtClean="0">
                <a:solidFill>
                  <a:schemeClr val="tx1"/>
                </a:solidFill>
                <a:latin typeface="Times New Roman" pitchFamily="18" charset="0"/>
                <a:cs typeface="Times New Roman" pitchFamily="18" charset="0"/>
              </a:rPr>
              <a:t>Competition</a:t>
            </a:r>
          </a:p>
          <a:p>
            <a:pPr algn="l">
              <a:buFont typeface="Wingdings" pitchFamily="2" charset="2"/>
              <a:buChar char="v"/>
            </a:pP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Govt</a:t>
            </a:r>
            <a:r>
              <a:rPr lang="en-US" dirty="0" smtClean="0">
                <a:solidFill>
                  <a:schemeClr val="tx1"/>
                </a:solidFill>
                <a:latin typeface="Times New Roman" pitchFamily="18" charset="0"/>
                <a:cs typeface="Times New Roman" pitchFamily="18" charset="0"/>
              </a:rPr>
              <a:t> regulation</a:t>
            </a:r>
          </a:p>
          <a:p>
            <a:pPr algn="l">
              <a:buFont typeface="Wingdings" pitchFamily="2" charset="2"/>
              <a:buChar char="v"/>
            </a:pPr>
            <a:r>
              <a:rPr lang="en-US" dirty="0" smtClean="0">
                <a:solidFill>
                  <a:schemeClr val="tx1"/>
                </a:solidFill>
                <a:latin typeface="Times New Roman" pitchFamily="18" charset="0"/>
                <a:cs typeface="Times New Roman" pitchFamily="18" charset="0"/>
              </a:rPr>
              <a:t> Monopoly power </a:t>
            </a:r>
          </a:p>
          <a:p>
            <a:endParaRPr lang="en-US" dirty="0" smtClean="0"/>
          </a:p>
          <a:p>
            <a:endParaRPr lang="en-US" dirty="0" smtClean="0"/>
          </a:p>
          <a:p>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1"/>
            <a:ext cx="7772400" cy="762000"/>
          </a:xfrm>
        </p:spPr>
        <p:txBody>
          <a:bodyPr>
            <a:normAutofit fontScale="90000"/>
          </a:bodyPr>
          <a:lstStyle/>
          <a:p>
            <a:endParaRPr lang="en-US" dirty="0"/>
          </a:p>
        </p:txBody>
      </p:sp>
      <p:sp>
        <p:nvSpPr>
          <p:cNvPr id="3" name="Subtitle 2"/>
          <p:cNvSpPr>
            <a:spLocks noGrp="1"/>
          </p:cNvSpPr>
          <p:nvPr>
            <p:ph type="subTitle" idx="1"/>
          </p:nvPr>
        </p:nvSpPr>
        <p:spPr>
          <a:xfrm>
            <a:off x="1371600" y="1447800"/>
            <a:ext cx="6400800" cy="4191000"/>
          </a:xfrm>
        </p:spPr>
        <p:txBody>
          <a:bodyPr>
            <a:normAutofit/>
          </a:bodyPr>
          <a:lstStyle/>
          <a:p>
            <a:pPr algn="just"/>
            <a:r>
              <a:rPr lang="en-US" sz="3200" dirty="0" smtClean="0">
                <a:solidFill>
                  <a:schemeClr val="tx1"/>
                </a:solidFill>
                <a:latin typeface="Times New Roman" pitchFamily="18" charset="0"/>
                <a:cs typeface="Times New Roman" pitchFamily="18" charset="0"/>
              </a:rPr>
              <a:t>There are more international marketing opportunities for developing products that suit specific markets </a:t>
            </a:r>
          </a:p>
          <a:p>
            <a:pPr algn="just"/>
            <a:r>
              <a:rPr lang="en-US" sz="3200" dirty="0" smtClean="0">
                <a:solidFill>
                  <a:schemeClr val="tx1"/>
                </a:solidFill>
                <a:latin typeface="Times New Roman" pitchFamily="18" charset="0"/>
                <a:cs typeface="Times New Roman" pitchFamily="18" charset="0"/>
              </a:rPr>
              <a:t>Indian firms with products of acceptable quality  may explore foreign markets</a:t>
            </a:r>
            <a:endParaRPr lang="en-US" sz="3200" dirty="0">
              <a:solidFill>
                <a:schemeClr val="tx1"/>
              </a:solidFill>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1"/>
            <a:ext cx="7772400" cy="762000"/>
          </a:xfrm>
        </p:spPr>
        <p:txBody>
          <a:bodyPr>
            <a:normAutofit fontScale="90000"/>
          </a:bodyPr>
          <a:lstStyle/>
          <a:p>
            <a:pPr algn="ctr"/>
            <a:r>
              <a:rPr lang="en-US" dirty="0" smtClean="0">
                <a:latin typeface="Times New Roman" pitchFamily="18" charset="0"/>
                <a:cs typeface="Times New Roman" pitchFamily="18" charset="0"/>
              </a:rPr>
              <a:t>Challenges </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1447800"/>
            <a:ext cx="6400800" cy="4191000"/>
          </a:xfrm>
        </p:spPr>
        <p:txBody>
          <a:bodyPr>
            <a:normAutofit/>
          </a:bodyPr>
          <a:lstStyle/>
          <a:p>
            <a:pPr algn="l"/>
            <a:r>
              <a:rPr lang="en-US" dirty="0" smtClean="0">
                <a:solidFill>
                  <a:schemeClr val="tx1"/>
                </a:solidFill>
                <a:latin typeface="Times New Roman" pitchFamily="18" charset="0"/>
                <a:cs typeface="Times New Roman" pitchFamily="18" charset="0"/>
              </a:rPr>
              <a:t>Competition </a:t>
            </a:r>
          </a:p>
          <a:p>
            <a:pPr algn="l"/>
            <a:r>
              <a:rPr lang="en-US" dirty="0" smtClean="0">
                <a:solidFill>
                  <a:schemeClr val="tx1"/>
                </a:solidFill>
                <a:latin typeface="Times New Roman" pitchFamily="18" charset="0"/>
                <a:cs typeface="Times New Roman" pitchFamily="18" charset="0"/>
              </a:rPr>
              <a:t>Legal restrains </a:t>
            </a:r>
          </a:p>
          <a:p>
            <a:pPr algn="l"/>
            <a:r>
              <a:rPr lang="en-US" dirty="0" err="1" smtClean="0">
                <a:solidFill>
                  <a:schemeClr val="tx1"/>
                </a:solidFill>
                <a:latin typeface="Times New Roman" pitchFamily="18" charset="0"/>
                <a:cs typeface="Times New Roman" pitchFamily="18" charset="0"/>
              </a:rPr>
              <a:t>Govt</a:t>
            </a:r>
            <a:r>
              <a:rPr lang="en-US" dirty="0" smtClean="0">
                <a:solidFill>
                  <a:schemeClr val="tx1"/>
                </a:solidFill>
                <a:latin typeface="Times New Roman" pitchFamily="18" charset="0"/>
                <a:cs typeface="Times New Roman" pitchFamily="18" charset="0"/>
              </a:rPr>
              <a:t> control</a:t>
            </a:r>
          </a:p>
          <a:p>
            <a:pPr algn="l"/>
            <a:r>
              <a:rPr lang="en-US" dirty="0" smtClean="0">
                <a:solidFill>
                  <a:schemeClr val="tx1"/>
                </a:solidFill>
                <a:latin typeface="Times New Roman" pitchFamily="18" charset="0"/>
                <a:cs typeface="Times New Roman" pitchFamily="18" charset="0"/>
              </a:rPr>
              <a:t>Varied consumer </a:t>
            </a:r>
            <a:r>
              <a:rPr lang="en-US" dirty="0" err="1" smtClean="0">
                <a:solidFill>
                  <a:schemeClr val="tx1"/>
                </a:solidFill>
                <a:latin typeface="Times New Roman" pitchFamily="18" charset="0"/>
                <a:cs typeface="Times New Roman" pitchFamily="18" charset="0"/>
              </a:rPr>
              <a:t>behaviour</a:t>
            </a:r>
            <a:endParaRPr lang="en-US" dirty="0" smtClean="0">
              <a:solidFill>
                <a:schemeClr val="tx1"/>
              </a:solidFill>
              <a:latin typeface="Times New Roman" pitchFamily="18" charset="0"/>
              <a:cs typeface="Times New Roman" pitchFamily="18" charset="0"/>
            </a:endParaRPr>
          </a:p>
          <a:p>
            <a:pPr algn="l"/>
            <a:r>
              <a:rPr lang="en-US" dirty="0" smtClean="0">
                <a:solidFill>
                  <a:schemeClr val="tx1"/>
                </a:solidFill>
                <a:latin typeface="Times New Roman" pitchFamily="18" charset="0"/>
                <a:cs typeface="Times New Roman" pitchFamily="18" charset="0"/>
              </a:rPr>
              <a:t>Ecological factors-(climate)</a:t>
            </a:r>
          </a:p>
          <a:p>
            <a:pPr algn="l"/>
            <a:r>
              <a:rPr lang="en-US" dirty="0" smtClean="0">
                <a:solidFill>
                  <a:schemeClr val="tx1"/>
                </a:solidFill>
                <a:latin typeface="Times New Roman" pitchFamily="18" charset="0"/>
                <a:cs typeface="Times New Roman" pitchFamily="18" charset="0"/>
              </a:rPr>
              <a:t>Culture differences</a:t>
            </a:r>
          </a:p>
          <a:p>
            <a:pPr algn="l"/>
            <a:r>
              <a:rPr lang="en-US" dirty="0" smtClean="0">
                <a:solidFill>
                  <a:schemeClr val="tx1"/>
                </a:solidFill>
                <a:latin typeface="Times New Roman" pitchFamily="18" charset="0"/>
                <a:cs typeface="Times New Roman" pitchFamily="18" charset="0"/>
              </a:rPr>
              <a:t>Currency exchange</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1"/>
            <a:ext cx="7772400" cy="762000"/>
          </a:xfrm>
        </p:spPr>
        <p:txBody>
          <a:bodyPr>
            <a:normAutofit fontScale="90000"/>
          </a:bodyPr>
          <a:lstStyle/>
          <a:p>
            <a:pPr algn="ctr"/>
            <a:r>
              <a:rPr lang="en-US" dirty="0" smtClean="0"/>
              <a:t>Problems in international marketing</a:t>
            </a:r>
            <a:endParaRPr lang="en-US" dirty="0"/>
          </a:p>
        </p:txBody>
      </p:sp>
      <p:sp>
        <p:nvSpPr>
          <p:cNvPr id="3" name="Subtitle 2"/>
          <p:cNvSpPr>
            <a:spLocks noGrp="1"/>
          </p:cNvSpPr>
          <p:nvPr>
            <p:ph type="subTitle" idx="1"/>
          </p:nvPr>
        </p:nvSpPr>
        <p:spPr>
          <a:xfrm>
            <a:off x="1371600" y="1447800"/>
            <a:ext cx="6400800" cy="5105400"/>
          </a:xfrm>
        </p:spPr>
        <p:txBody>
          <a:bodyPr>
            <a:normAutofit/>
          </a:bodyPr>
          <a:lstStyle/>
          <a:p>
            <a:pPr algn="l"/>
            <a:r>
              <a:rPr lang="en-US" dirty="0" smtClean="0">
                <a:solidFill>
                  <a:schemeClr val="tx1"/>
                </a:solidFill>
                <a:latin typeface="Times New Roman" pitchFamily="18" charset="0"/>
                <a:cs typeface="Times New Roman" pitchFamily="18" charset="0"/>
              </a:rPr>
              <a:t>Political  and </a:t>
            </a:r>
            <a:r>
              <a:rPr lang="en-US" dirty="0">
                <a:solidFill>
                  <a:schemeClr val="tx1"/>
                </a:solidFill>
                <a:latin typeface="Times New Roman" pitchFamily="18" charset="0"/>
                <a:cs typeface="Times New Roman" pitchFamily="18" charset="0"/>
              </a:rPr>
              <a:t>l</a:t>
            </a:r>
            <a:r>
              <a:rPr lang="en-US" dirty="0" smtClean="0">
                <a:solidFill>
                  <a:schemeClr val="tx1"/>
                </a:solidFill>
                <a:latin typeface="Times New Roman" pitchFamily="18" charset="0"/>
                <a:cs typeface="Times New Roman" pitchFamily="18" charset="0"/>
              </a:rPr>
              <a:t>egal difference</a:t>
            </a:r>
          </a:p>
          <a:p>
            <a:pPr algn="l"/>
            <a:r>
              <a:rPr lang="en-US" dirty="0" smtClean="0">
                <a:solidFill>
                  <a:schemeClr val="tx1"/>
                </a:solidFill>
                <a:latin typeface="Times New Roman" pitchFamily="18" charset="0"/>
                <a:cs typeface="Times New Roman" pitchFamily="18" charset="0"/>
              </a:rPr>
              <a:t>Culture difference </a:t>
            </a:r>
          </a:p>
          <a:p>
            <a:pPr algn="l"/>
            <a:r>
              <a:rPr lang="en-US" dirty="0" smtClean="0">
                <a:solidFill>
                  <a:schemeClr val="tx1"/>
                </a:solidFill>
                <a:latin typeface="Times New Roman" pitchFamily="18" charset="0"/>
                <a:cs typeface="Times New Roman" pitchFamily="18" charset="0"/>
              </a:rPr>
              <a:t>Economic difference</a:t>
            </a:r>
          </a:p>
          <a:p>
            <a:pPr algn="l"/>
            <a:r>
              <a:rPr lang="en-US" dirty="0" smtClean="0">
                <a:solidFill>
                  <a:schemeClr val="tx1"/>
                </a:solidFill>
                <a:latin typeface="Times New Roman" pitchFamily="18" charset="0"/>
                <a:cs typeface="Times New Roman" pitchFamily="18" charset="0"/>
              </a:rPr>
              <a:t>Difference in the currency unit</a:t>
            </a:r>
          </a:p>
          <a:p>
            <a:pPr algn="l"/>
            <a:r>
              <a:rPr lang="en-US" dirty="0" smtClean="0">
                <a:solidFill>
                  <a:schemeClr val="tx1"/>
                </a:solidFill>
                <a:latin typeface="Times New Roman" pitchFamily="18" charset="0"/>
                <a:cs typeface="Times New Roman" pitchFamily="18" charset="0"/>
              </a:rPr>
              <a:t>Difference in the language</a:t>
            </a:r>
          </a:p>
          <a:p>
            <a:pPr algn="l"/>
            <a:r>
              <a:rPr lang="en-US" dirty="0" smtClean="0">
                <a:solidFill>
                  <a:schemeClr val="tx1"/>
                </a:solidFill>
                <a:latin typeface="Times New Roman" pitchFamily="18" charset="0"/>
                <a:cs typeface="Times New Roman" pitchFamily="18" charset="0"/>
              </a:rPr>
              <a:t>Difference in the marketing infrastructure</a:t>
            </a:r>
          </a:p>
          <a:p>
            <a:pPr algn="l"/>
            <a:r>
              <a:rPr lang="en-US" dirty="0" smtClean="0">
                <a:solidFill>
                  <a:schemeClr val="tx1"/>
                </a:solidFill>
                <a:latin typeface="Times New Roman" pitchFamily="18" charset="0"/>
                <a:cs typeface="Times New Roman" pitchFamily="18" charset="0"/>
              </a:rPr>
              <a:t>Trade restrictions</a:t>
            </a:r>
          </a:p>
          <a:p>
            <a:pPr algn="l"/>
            <a:r>
              <a:rPr lang="en-US" dirty="0" smtClean="0">
                <a:solidFill>
                  <a:schemeClr val="tx1"/>
                </a:solidFill>
                <a:latin typeface="Times New Roman" pitchFamily="18" charset="0"/>
                <a:cs typeface="Times New Roman" pitchFamily="18" charset="0"/>
              </a:rPr>
              <a:t>High costs of distance</a:t>
            </a:r>
          </a:p>
          <a:p>
            <a:pPr algn="l"/>
            <a:r>
              <a:rPr lang="en-US" dirty="0" smtClean="0">
                <a:solidFill>
                  <a:schemeClr val="tx1"/>
                </a:solidFill>
                <a:latin typeface="Times New Roman" pitchFamily="18" charset="0"/>
                <a:cs typeface="Times New Roman" pitchFamily="18" charset="0"/>
              </a:rPr>
              <a:t>Difference in trade practices </a:t>
            </a:r>
          </a:p>
          <a:p>
            <a:pPr algn="l"/>
            <a:endParaRPr lang="en-US" dirty="0">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latin typeface="Times New Roman" pitchFamily="18" charset="0"/>
                <a:cs typeface="Times New Roman" pitchFamily="18" charset="0"/>
              </a:rPr>
              <a:t>Marketing Widens the </a:t>
            </a:r>
            <a:r>
              <a:rPr lang="en-US" dirty="0" smtClean="0">
                <a:latin typeface="Times New Roman" pitchFamily="18" charset="0"/>
                <a:cs typeface="Times New Roman" pitchFamily="18" charset="0"/>
              </a:rPr>
              <a:t>Market</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Marketing Facilitates Exchanges in the Ownership and Possession of Goods and </a:t>
            </a:r>
            <a:r>
              <a:rPr lang="en-US" dirty="0" smtClean="0">
                <a:latin typeface="Times New Roman" pitchFamily="18" charset="0"/>
                <a:cs typeface="Times New Roman" pitchFamily="18" charset="0"/>
              </a:rPr>
              <a:t>Services</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Marketing Helps in Optimal Utilization of </a:t>
            </a:r>
            <a:r>
              <a:rPr lang="en-US" dirty="0" smtClean="0">
                <a:latin typeface="Times New Roman" pitchFamily="18" charset="0"/>
                <a:cs typeface="Times New Roman" pitchFamily="18" charset="0"/>
              </a:rPr>
              <a:t>Resources</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Marketing Accelerates Other </a:t>
            </a:r>
            <a:r>
              <a:rPr lang="en-US" dirty="0" smtClean="0">
                <a:latin typeface="Times New Roman" pitchFamily="18" charset="0"/>
                <a:cs typeface="Times New Roman" pitchFamily="18" charset="0"/>
              </a:rPr>
              <a:t>Activities</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Marketing Increases the National </a:t>
            </a:r>
            <a:r>
              <a:rPr lang="en-US" dirty="0" smtClean="0">
                <a:latin typeface="Times New Roman" pitchFamily="18" charset="0"/>
                <a:cs typeface="Times New Roman" pitchFamily="18" charset="0"/>
              </a:rPr>
              <a:t>Income</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Marketing Raises the Standard of </a:t>
            </a:r>
            <a:r>
              <a:rPr lang="en-US" dirty="0" smtClean="0">
                <a:latin typeface="Times New Roman" pitchFamily="18" charset="0"/>
                <a:cs typeface="Times New Roman" pitchFamily="18" charset="0"/>
              </a:rPr>
              <a:t>Living</a:t>
            </a:r>
          </a:p>
          <a:p>
            <a:r>
              <a:rPr lang="en-US" dirty="0">
                <a:latin typeface="Times New Roman" pitchFamily="18" charset="0"/>
                <a:cs typeface="Times New Roman" pitchFamily="18" charset="0"/>
              </a:rPr>
              <a:t>Marketing Acts as a Basis for Making Decisions</a:t>
            </a:r>
          </a:p>
          <a:p>
            <a:r>
              <a:rPr lang="en-US" dirty="0">
                <a:latin typeface="Times New Roman" pitchFamily="18" charset="0"/>
                <a:cs typeface="Times New Roman" pitchFamily="18" charset="0"/>
              </a:rPr>
              <a:t>Marketing Provides Maximum Satisfaction of Human </a:t>
            </a:r>
            <a:r>
              <a:rPr lang="en-US" dirty="0" smtClean="0">
                <a:latin typeface="Times New Roman" pitchFamily="18" charset="0"/>
                <a:cs typeface="Times New Roman" pitchFamily="18" charset="0"/>
              </a:rPr>
              <a:t>Wants</a:t>
            </a:r>
            <a:endParaRPr lang="en-US" dirty="0">
              <a:latin typeface="Times New Roman" pitchFamily="18" charset="0"/>
              <a:cs typeface="Times New Roman" pitchFamily="18" charset="0"/>
            </a:endParaRPr>
          </a:p>
          <a:p>
            <a:endParaRPr lang="en-US" dirty="0"/>
          </a:p>
          <a:p>
            <a:endParaRPr lang="en-US" dirty="0"/>
          </a:p>
        </p:txBody>
      </p:sp>
      <p:sp>
        <p:nvSpPr>
          <p:cNvPr id="2" name="Title 1"/>
          <p:cNvSpPr>
            <a:spLocks noGrp="1"/>
          </p:cNvSpPr>
          <p:nvPr>
            <p:ph type="title"/>
          </p:nvPr>
        </p:nvSpPr>
        <p:spPr/>
        <p:txBody>
          <a:bodyPr>
            <a:normAutofit fontScale="90000"/>
          </a:bodyPr>
          <a:lstStyle/>
          <a:p>
            <a:r>
              <a:rPr lang="en-US" b="1" dirty="0" smtClean="0"/>
              <a:t>Advantages </a:t>
            </a:r>
            <a:r>
              <a:rPr lang="en-US" b="1" dirty="0"/>
              <a:t>of Marketing</a:t>
            </a:r>
            <a:br>
              <a:rPr lang="en-US" b="1" dirty="0"/>
            </a:b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64</TotalTime>
  <Words>161</Words>
  <Application>Microsoft Office PowerPoint</Application>
  <PresentationFormat>On-screen Show (4:3)</PresentationFormat>
  <Paragraphs>54</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Concourse</vt:lpstr>
      <vt:lpstr>Slide 1</vt:lpstr>
      <vt:lpstr>INTERNATIONAL MARKETING MANAGEMENT</vt:lpstr>
      <vt:lpstr>International orientation</vt:lpstr>
      <vt:lpstr>Global Business Strategies</vt:lpstr>
      <vt:lpstr>Advantage</vt:lpstr>
      <vt:lpstr>Slide 6</vt:lpstr>
      <vt:lpstr>Slide 7</vt:lpstr>
      <vt:lpstr>Slide 8</vt:lpstr>
      <vt:lpstr>Challenges </vt:lpstr>
      <vt:lpstr>Problems in international marketing</vt:lpstr>
      <vt:lpstr>Advantages of Marketing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Home</dc:creator>
  <cp:lastModifiedBy>Home</cp:lastModifiedBy>
  <cp:revision>1</cp:revision>
  <dcterms:created xsi:type="dcterms:W3CDTF">2021-01-19T16:35:34Z</dcterms:created>
  <dcterms:modified xsi:type="dcterms:W3CDTF">2021-01-19T17:39:52Z</dcterms:modified>
</cp:coreProperties>
</file>